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60" r:id="rId6"/>
    <p:sldId id="259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E9D"/>
    <a:srgbClr val="2B9CB3"/>
    <a:srgbClr val="55B8CF"/>
    <a:srgbClr val="16550B"/>
    <a:srgbClr val="FFFF85"/>
    <a:srgbClr val="0D2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869160"/>
            <a:ext cx="4360912" cy="15590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Авторы: </a:t>
            </a:r>
            <a:r>
              <a:rPr lang="ru-RU" sz="1400" dirty="0" err="1" smtClean="0"/>
              <a:t>Чижикова</a:t>
            </a:r>
            <a:r>
              <a:rPr lang="ru-RU" sz="1400" dirty="0" smtClean="0"/>
              <a:t> Надежда Евгеньевна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             Добровольская Дарья Сергеевна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             Студентки факультета «Финансы и Кредит»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</a:t>
            </a:r>
            <a:r>
              <a:rPr lang="ru-RU" sz="1400" dirty="0" smtClean="0"/>
              <a:t>             </a:t>
            </a:r>
            <a:r>
              <a:rPr lang="ru-RU" sz="1400" dirty="0" err="1" smtClean="0"/>
              <a:t>КубГАУ</a:t>
            </a:r>
            <a:r>
              <a:rPr lang="ru-RU" sz="1400" dirty="0" smtClean="0"/>
              <a:t> им. И.Т. Трубилина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Руководитель: доцент кафедры финансов Блохина И.М.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Номинация: «Бюджетный </a:t>
            </a:r>
            <a:r>
              <a:rPr lang="ru-RU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</a:t>
            </a:r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Бюджетные средства, предоставляемые бюджету другого уровня бюджетной системы РФ или юридическому лицу на безвозмездной и безвозвратной основе на осуществление целевых расходов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дотация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целевая программа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субвенция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субсидия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6086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С:   субвенция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образования и расходования денежных средств, предназначенных для обеспечения задач и функций местного самоуправления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региональный бюджет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бюджет домохозяйств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государственный бюджет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местный бюджет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041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</a:t>
            </a:r>
            <a:r>
              <a:rPr lang="ru-RU" dirty="0" smtClean="0"/>
              <a:t>:   местный бюджет 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Свод </a:t>
            </a:r>
            <a:r>
              <a:rPr lang="ru-RU" sz="1400" b="1" dirty="0"/>
              <a:t>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местный бюджет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консолидированный бюджет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бюджет субъекта РФ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семейный бюджет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9      </a:t>
            </a:r>
            <a:r>
              <a:rPr lang="ru-RU" sz="1600" b="1" dirty="0" smtClean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16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000</a:t>
            </a:r>
          </a:p>
          <a:p>
            <a:r>
              <a:rPr lang="ru-RU" sz="1600" dirty="0"/>
              <a:t>  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6087" y="5851142"/>
            <a:ext cx="3584077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консолидированный бюджет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бюджетный план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бюджетный процесс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бюджетные ассигнования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финансирование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10     </a:t>
            </a:r>
            <a:r>
              <a:rPr lang="ru-RU" sz="1600" b="1" dirty="0" smtClean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32 000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9       16 000</a:t>
            </a:r>
          </a:p>
          <a:p>
            <a:r>
              <a:rPr lang="ru-RU" sz="1600" dirty="0"/>
              <a:t>  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355" y="5037337"/>
            <a:ext cx="3584077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</a:t>
            </a:r>
            <a:r>
              <a:rPr lang="ru-RU" dirty="0" smtClean="0"/>
              <a:t>:   бюджетные ассигнования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95536" y="376033"/>
            <a:ext cx="8424936" cy="4824536"/>
          </a:xfrm>
          <a:prstGeom prst="irregularSeal2">
            <a:avLst/>
          </a:prstGeom>
          <a:gradFill>
            <a:gsLst>
              <a:gs pos="0">
                <a:schemeClr val="tx1"/>
              </a:gs>
              <a:gs pos="34000">
                <a:srgbClr val="0B2E9D"/>
              </a:gs>
              <a:gs pos="15000">
                <a:srgbClr val="55B8CF"/>
              </a:gs>
              <a:gs pos="47000">
                <a:srgbClr val="012267"/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</a:gra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заработали несгораемую сумму  32 000 рублей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756823" y="5373215"/>
            <a:ext cx="2304256" cy="1059401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Забрать деньги</a:t>
            </a:r>
            <a:endParaRPr lang="ru-RU" sz="2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724128" y="5353921"/>
            <a:ext cx="2304256" cy="1059401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/>
              <a:t>Продолжить </a:t>
            </a:r>
            <a:r>
              <a:rPr lang="ru-RU" sz="2400" b="1" dirty="0" smtClean="0"/>
              <a:t>       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811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Совокупность правовых норм, действий и мероприятий, проводимых органами гос. власти и местного самоуправления в области финансовых отношений для решения ими своих задач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сводный финансовый баланс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бюджетный процесс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целевая программа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финансово-бюджетная политика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indent="-342900">
              <a:buAutoNum type="arabicPlain" startAt="11"/>
            </a:pP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64 000</a:t>
            </a:r>
          </a:p>
          <a:p>
            <a:r>
              <a:rPr lang="ru-RU" sz="1600" b="1" dirty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А:   финансово-бюджетная политика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861048"/>
            <a:ext cx="6507948" cy="100811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Документ, который составляется и ведется финансовыми органами в соответствии с бюджетным кодексом в целях организации исполнения бюджета по расходам бюджета и источникам финансирования дефицита бюджета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сводный финансовый баланс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сводная бюджетная роспись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бюджетные обязательства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составление проекта бюджета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r>
              <a:rPr lang="ru-RU" sz="1600" b="1" dirty="0" smtClean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12       125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000</a:t>
            </a:r>
          </a:p>
          <a:p>
            <a:pPr indent="-342900">
              <a:buAutoNum type="arabicPlain" startAt="11"/>
            </a:pPr>
            <a:r>
              <a:rPr lang="ru-RU" sz="1600" dirty="0"/>
              <a:t>    64 000</a:t>
            </a:r>
          </a:p>
          <a:p>
            <a:r>
              <a:rPr lang="ru-RU" sz="1600" b="1" dirty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4955" y="5861911"/>
            <a:ext cx="3555210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</a:t>
            </a:r>
            <a:r>
              <a:rPr lang="ru-RU" dirty="0" smtClean="0"/>
              <a:t>:   сводная бюджетная роспись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40" y="24369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Исключительная </a:t>
            </a:r>
            <a:r>
              <a:rPr lang="ru-RU" sz="1600" dirty="0"/>
              <a:t>прерогатива Правительства Российской Федерации, высших исполнительных органов государственной власти субъектов Российской Федерации и местных администраций муниципальных </a:t>
            </a:r>
            <a:r>
              <a:rPr lang="ru-RU" sz="1600" dirty="0" smtClean="0"/>
              <a:t>образований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составление проектов бюджета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бюджетная база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заседание парламента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долгосрочная целевая программа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2860" y="58092"/>
            <a:ext cx="13003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indent="-342900">
              <a:buAutoNum type="arabicPlain" startAt="13"/>
            </a:pP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250 000</a:t>
            </a:r>
          </a:p>
          <a:p>
            <a:r>
              <a:rPr lang="ru-RU" sz="1600" dirty="0"/>
              <a:t>12       125 </a:t>
            </a:r>
            <a:r>
              <a:rPr lang="ru-RU" sz="1600" dirty="0" smtClean="0"/>
              <a:t>000</a:t>
            </a:r>
          </a:p>
          <a:p>
            <a:r>
              <a:rPr lang="en-US" sz="1600" dirty="0" smtClean="0"/>
              <a:t>11    </a:t>
            </a:r>
            <a:r>
              <a:rPr lang="ru-RU" sz="1600" dirty="0" smtClean="0"/>
              <a:t>   64 000</a:t>
            </a:r>
          </a:p>
          <a:p>
            <a:r>
              <a:rPr lang="ru-RU" sz="1600" b="1" dirty="0" smtClean="0"/>
              <a:t>10       </a:t>
            </a:r>
            <a:r>
              <a:rPr lang="ru-RU" sz="1600" b="1" dirty="0"/>
              <a:t>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</a:t>
            </a:r>
            <a:r>
              <a:rPr lang="ru-RU" dirty="0"/>
              <a:t>составление </a:t>
            </a:r>
            <a:r>
              <a:rPr lang="ru-RU" dirty="0" smtClean="0"/>
              <a:t>проектов </a:t>
            </a:r>
            <a:r>
              <a:rPr lang="ru-RU" dirty="0"/>
              <a:t>бюджета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 мероприятий по погашению задолженности по налоговым и другим обязательным платежам налогоплательщиками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бюджетный кредит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бюджетное устройство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амнистия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бюджетная смета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17987" y="49855"/>
            <a:ext cx="13003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14       500 000</a:t>
            </a:r>
          </a:p>
          <a:p>
            <a:r>
              <a:rPr lang="ru-RU" sz="1600" dirty="0"/>
              <a:t>13       250 000</a:t>
            </a:r>
          </a:p>
          <a:p>
            <a:r>
              <a:rPr lang="ru-RU" sz="1600" dirty="0"/>
              <a:t>12       125 </a:t>
            </a:r>
            <a:r>
              <a:rPr lang="ru-RU" sz="1600" dirty="0" smtClean="0"/>
              <a:t>000</a:t>
            </a:r>
          </a:p>
          <a:p>
            <a:r>
              <a:rPr lang="en-US" sz="1600" dirty="0" smtClean="0"/>
              <a:t>11    </a:t>
            </a:r>
            <a:r>
              <a:rPr lang="ru-RU" sz="1600" dirty="0" smtClean="0"/>
              <a:t>   64 000</a:t>
            </a:r>
          </a:p>
          <a:p>
            <a:r>
              <a:rPr lang="ru-RU" sz="1600" b="1" dirty="0" smtClean="0"/>
              <a:t>10       </a:t>
            </a:r>
            <a:r>
              <a:rPr lang="ru-RU" sz="1600" b="1" dirty="0"/>
              <a:t>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9063" y="5026758"/>
            <a:ext cx="3571101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</a:t>
            </a:r>
            <a:r>
              <a:rPr lang="ru-RU" dirty="0" smtClean="0"/>
              <a:t>:  амнистия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789040"/>
            <a:ext cx="6507948" cy="97841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Обязательства</a:t>
            </a:r>
            <a:r>
              <a:rPr lang="ru-RU" sz="1600" dirty="0"/>
              <a:t>, возникающие в иностранной валюте, за исключением обязательств субъектов </a:t>
            </a:r>
            <a:r>
              <a:rPr lang="ru-RU" sz="1600" dirty="0" smtClean="0"/>
              <a:t>РФ </a:t>
            </a:r>
            <a:r>
              <a:rPr lang="ru-RU" sz="1600" dirty="0"/>
              <a:t>и муниципальных образований перед </a:t>
            </a:r>
            <a:r>
              <a:rPr lang="ru-RU" sz="1600" dirty="0" smtClean="0"/>
              <a:t>РФ, </a:t>
            </a:r>
            <a:r>
              <a:rPr lang="ru-RU" sz="1600" dirty="0"/>
              <a:t>возникающих в иностранной валюте в рамках использования целевых иностранных кредитов (заимствований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внутренний долг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дефицит бюджета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государственный кредит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внешний долг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17987" y="117704"/>
            <a:ext cx="13003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buAutoNum type="arabicPlain" startAt="15"/>
            </a:pP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1 000 000</a:t>
            </a:r>
          </a:p>
          <a:p>
            <a:r>
              <a:rPr lang="ru-RU" sz="1600" dirty="0"/>
              <a:t>14       500 000</a:t>
            </a:r>
          </a:p>
          <a:p>
            <a:r>
              <a:rPr lang="ru-RU" sz="1600" dirty="0"/>
              <a:t>13       250 000</a:t>
            </a:r>
          </a:p>
          <a:p>
            <a:r>
              <a:rPr lang="ru-RU" sz="1600" dirty="0"/>
              <a:t>12       125 </a:t>
            </a:r>
            <a:r>
              <a:rPr lang="ru-RU" sz="1600" dirty="0" smtClean="0"/>
              <a:t>000</a:t>
            </a:r>
          </a:p>
          <a:p>
            <a:r>
              <a:rPr lang="en-US" sz="1600" dirty="0" smtClean="0"/>
              <a:t>11    </a:t>
            </a:r>
            <a:r>
              <a:rPr lang="ru-RU" sz="1600" dirty="0" smtClean="0"/>
              <a:t>   64 000</a:t>
            </a:r>
          </a:p>
          <a:p>
            <a:r>
              <a:rPr lang="ru-RU" sz="1600" b="1" dirty="0" smtClean="0"/>
              <a:t>10       </a:t>
            </a:r>
            <a:r>
              <a:rPr lang="ru-RU" sz="1600" b="1" dirty="0"/>
              <a:t>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 smtClean="0"/>
              <a:t>  </a:t>
            </a:r>
            <a:r>
              <a:rPr lang="ru-RU" sz="1600" dirty="0"/>
              <a:t>8        8 000</a:t>
            </a:r>
          </a:p>
          <a:p>
            <a:r>
              <a:rPr lang="ru-RU" sz="1600" dirty="0"/>
              <a:t> 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b="1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А:   внешний долг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02" y="0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LHc0RaYGI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0" y="0"/>
            <a:ext cx="9157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279" y="188640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 в вопросах и ответах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5367" y="5630835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65" y="1628799"/>
            <a:ext cx="4654566" cy="38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\Desktop\Fireworks_Black_background_537060_1280x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19713"/>
            <a:ext cx="9139304" cy="59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1259632" y="2780928"/>
            <a:ext cx="6984776" cy="3888432"/>
          </a:xfrm>
          <a:prstGeom prst="irregularSeal2">
            <a:avLst/>
          </a:prstGeom>
          <a:gradFill>
            <a:gsLst>
              <a:gs pos="0">
                <a:schemeClr val="tx1"/>
              </a:gs>
              <a:gs pos="34000">
                <a:srgbClr val="0B2E9D"/>
              </a:gs>
              <a:gs pos="15000">
                <a:srgbClr val="55B8CF"/>
              </a:gs>
              <a:gs pos="47000">
                <a:srgbClr val="012267"/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</a:gra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Поздравляем! Ваш выигрыш составляет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1 000 000 рублей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0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04412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образования и расходования денежных средств, которые предназначены для финансирования , обеспечения задач и функций государства и местного самоуправления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 бюджет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бюджетная асимметрия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конфедерация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 дотация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/>
              <a:t>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3           300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2           200</a:t>
            </a:r>
          </a:p>
          <a:p>
            <a:r>
              <a:rPr lang="ru-RU" sz="1600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1600" dirty="0" smtClean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1600" b="1" dirty="0" smtClean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1           100</a:t>
            </a:r>
            <a:endParaRPr lang="ru-RU" sz="1600" b="1" dirty="0">
              <a:solidFill>
                <a:srgbClr val="FFFF85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591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 бюджет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3" y="87731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304412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Главное звено бюджетной системы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 местный бюджет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бюджет Фонда Социального Страхования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бюджет г. Москва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1560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 федеральный бюджет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/>
              <a:t>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3           300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1559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</a:t>
            </a:r>
            <a:r>
              <a:rPr lang="ru-RU" dirty="0" smtClean="0"/>
              <a:t>:   федеральный бюджет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государственного устройства, при которой административно-территориальные образования не имеют собственной государственности и автономии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федерация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империя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унитарное государство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конфедерация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/>
              <a:t>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6086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С:   унитарное государство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Организационные принципы построения бюджетной системы, ее структура, взаимосвязь объединяемых в ней бюджетов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бюджетная система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бюджетная </a:t>
            </a:r>
            <a:r>
              <a:rPr lang="ru-RU" dirty="0" err="1" smtClean="0"/>
              <a:t>ассиметрия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бюджетное регулирование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305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бюджетное устройство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/>
              <a:t>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59" y="5026758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</a:t>
            </a:r>
            <a:r>
              <a:rPr lang="ru-RU" dirty="0" smtClean="0"/>
              <a:t>:   бюджетное устройство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средства, представляемые бюджету другого уровня бюджетной системы РФ на безвозмездной и безвозвратной основе, без установления направлений их использования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субвенция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дотация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межбюджетные трансферты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305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субсидия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6        2 000</a:t>
            </a:r>
          </a:p>
          <a:p>
            <a:r>
              <a:rPr lang="ru-RU" sz="1600" dirty="0"/>
              <a:t> 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1772" y="5863011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дотация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395536" y="376033"/>
            <a:ext cx="8424936" cy="4824536"/>
          </a:xfrm>
          <a:prstGeom prst="irregularSeal2">
            <a:avLst/>
          </a:prstGeom>
          <a:gradFill>
            <a:gsLst>
              <a:gs pos="0">
                <a:schemeClr val="tx1"/>
              </a:gs>
              <a:gs pos="34000">
                <a:srgbClr val="0B2E9D"/>
              </a:gs>
              <a:gs pos="15000">
                <a:srgbClr val="55B8CF"/>
              </a:gs>
              <a:gs pos="47000">
                <a:srgbClr val="012267"/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</a:gra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заработали несгораемую сумму  1 000 рублей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56823" y="5373215"/>
            <a:ext cx="2304256" cy="1059401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Забрать деньги</a:t>
            </a:r>
            <a:endParaRPr lang="ru-RU" sz="2400" b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724128" y="5353921"/>
            <a:ext cx="2304256" cy="1059401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/>
              <a:t>Продолжить </a:t>
            </a:r>
            <a:r>
              <a:rPr lang="ru-RU" sz="2400" b="1" dirty="0" smtClean="0"/>
              <a:t>       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52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1" y="-55544"/>
            <a:ext cx="4654566" cy="38548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95315" y="3903356"/>
            <a:ext cx="6507948" cy="864096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Совокупность мероприятий, проводимых гос. органами при проведении законности, целесообразности и эффективности действий в образовании, распределении и использовании бюджетных средств в РФ и местных органов  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  <a:r>
              <a:rPr lang="ru-RU" dirty="0" smtClean="0"/>
              <a:t>:   бюджетный контроль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772" y="5863011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</a:t>
            </a:r>
            <a:r>
              <a:rPr lang="ru-RU" dirty="0" smtClean="0"/>
              <a:t>:    бюджетные ассигнования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026758"/>
            <a:ext cx="3528392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ru-RU" dirty="0" smtClean="0"/>
              <a:t>:    бюджетный процесс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305" y="5033004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55B8CF"/>
              </a:gs>
              <a:gs pos="31000">
                <a:srgbClr val="2B9CB3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r>
              <a:rPr lang="ru-RU" dirty="0" smtClean="0"/>
              <a:t>:   бюджетное регулирование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7733" y="58092"/>
            <a:ext cx="129554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1600" b="1" dirty="0" smtClean="0"/>
              <a:t>1 000 000</a:t>
            </a:r>
          </a:p>
          <a:p>
            <a:pPr marL="342900" indent="-342900">
              <a:buAutoNum type="arabicPlain" startAt="14"/>
            </a:pPr>
            <a:r>
              <a:rPr lang="ru-RU" sz="1600" dirty="0" smtClean="0"/>
              <a:t>   500 000</a:t>
            </a:r>
          </a:p>
          <a:p>
            <a:pPr marL="342900" indent="-342900">
              <a:buAutoNum type="arabicPlain" startAt="13"/>
            </a:pPr>
            <a:r>
              <a:rPr lang="ru-RU" sz="1600" dirty="0" smtClean="0"/>
              <a:t>   250 000</a:t>
            </a:r>
          </a:p>
          <a:p>
            <a:pPr marL="342900" indent="-342900">
              <a:buAutoNum type="arabicPlain" startAt="12"/>
            </a:pPr>
            <a:r>
              <a:rPr lang="ru-RU" sz="1600" dirty="0" smtClean="0"/>
              <a:t>  125 000</a:t>
            </a:r>
          </a:p>
          <a:p>
            <a:pPr marL="342900" indent="-342900">
              <a:buAutoNum type="arabicPlain" startAt="11"/>
            </a:pPr>
            <a:r>
              <a:rPr lang="ru-RU" sz="1600" dirty="0" smtClean="0"/>
              <a:t>    64 000</a:t>
            </a:r>
          </a:p>
          <a:p>
            <a:r>
              <a:rPr lang="ru-RU" sz="1600" b="1" dirty="0" smtClean="0"/>
              <a:t>10       32 000</a:t>
            </a:r>
          </a:p>
          <a:p>
            <a:r>
              <a:rPr lang="ru-RU" sz="1600" dirty="0" smtClean="0"/>
              <a:t>  9       16 000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8        8 000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7        4 000</a:t>
            </a:r>
          </a:p>
          <a:p>
            <a:r>
              <a:rPr lang="ru-RU" sz="1600" dirty="0"/>
              <a:t>  </a:t>
            </a:r>
            <a:r>
              <a:rPr lang="ru-RU" sz="1600" b="1" dirty="0">
                <a:solidFill>
                  <a:srgbClr val="FFFF85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6        2 000</a:t>
            </a:r>
          </a:p>
          <a:p>
            <a:r>
              <a:rPr lang="ru-RU" sz="1600" dirty="0"/>
              <a:t>  5        1 000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4           500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3           300 </a:t>
            </a:r>
          </a:p>
          <a:p>
            <a:r>
              <a:rPr lang="ru-RU" sz="1600" dirty="0"/>
              <a:t>  2           200</a:t>
            </a:r>
          </a:p>
          <a:p>
            <a:r>
              <a:rPr lang="ru-RU" sz="1600" dirty="0"/>
              <a:t>  1           100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59" y="5815513"/>
            <a:ext cx="3639763" cy="64807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00B050"/>
              </a:gs>
              <a:gs pos="31000">
                <a:srgbClr val="00B050"/>
              </a:gs>
              <a:gs pos="100000">
                <a:srgbClr val="16550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</a:t>
            </a:r>
            <a:r>
              <a:rPr lang="ru-RU" dirty="0" smtClean="0"/>
              <a:t>:   бюджетный контроль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04" y="76647"/>
            <a:ext cx="3213963" cy="3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2046</TotalTime>
  <Words>1413</Words>
  <Application>Microsoft Office PowerPoint</Application>
  <PresentationFormat>Экран (4:3)</PresentationFormat>
  <Paragraphs>331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Номинация: «Бюджетный квест»</vt:lpstr>
      <vt:lpstr>Бюджет в вопросах и ответах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в вопросах и ответах</dc:title>
  <dc:creator>Виталий</dc:creator>
  <cp:lastModifiedBy>admin</cp:lastModifiedBy>
  <cp:revision>25</cp:revision>
  <dcterms:created xsi:type="dcterms:W3CDTF">2019-04-10T14:54:14Z</dcterms:created>
  <dcterms:modified xsi:type="dcterms:W3CDTF">2019-04-30T17:16:43Z</dcterms:modified>
</cp:coreProperties>
</file>